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18288000" cy="10287000"/>
  <p:notesSz cx="6858000" cy="9144000"/>
  <p:embeddedFontLst>
    <p:embeddedFont>
      <p:font typeface="Lato" panose="020F0502020204030203" pitchFamily="34" charset="0"/>
      <p:regular r:id="rId12"/>
      <p:bold r:id="rId13"/>
    </p:embeddedFont>
    <p:embeddedFont>
      <p:font typeface="Lato Bold" panose="020F0502020204030203" charset="0"/>
      <p:regular r:id="rId14"/>
    </p:embeddedFont>
    <p:embeddedFont>
      <p:font typeface="TT Hoves" panose="020B0604020202020204" charset="0"/>
      <p:regular r:id="rId15"/>
    </p:embeddedFont>
    <p:embeddedFont>
      <p:font typeface="TT Hove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460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79AAECA-1B29-4818-89BC-E56051FEED53}" type="datetimeFigureOut">
              <a:rPr lang="he-IL" smtClean="0"/>
              <a:t>ה'/טבת/תשפ"ו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B5605DD-97CF-43FE-BC95-9418BC81681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811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5605DD-97CF-43FE-BC95-9418BC81681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248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dpi.com/2076-3417/14/18/8198" TargetMode="External"/><Relationship Id="rId5" Type="http://schemas.openxmlformats.org/officeDocument/2006/relationships/hyperlink" Target="https://www.sciencedirect.com/science/article/abs/pii/S1574013723000795" TargetMode="External"/><Relationship Id="rId4" Type="http://schemas.openxmlformats.org/officeDocument/2006/relationships/hyperlink" Target="https://www.mdpi.com/2673-2688/6/9/19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0287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9195170" y="5105400"/>
            <a:ext cx="6364670" cy="193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endParaRPr/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Hen Golyan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Aviv Heller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Afik Suissa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Generative AI and Computer Vision, semester 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29691" y="3593129"/>
            <a:ext cx="8129609" cy="143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0"/>
              </a:lnSpc>
            </a:pPr>
            <a:r>
              <a:rPr lang="en-US" sz="5800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WEAPONS DETECTION FROM BODY-CAM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C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5400000">
            <a:off x="5862823" y="1981721"/>
            <a:ext cx="8426286" cy="15201983"/>
          </a:xfrm>
          <a:custGeom>
            <a:avLst/>
            <a:gdLst/>
            <a:ahLst/>
            <a:cxnLst/>
            <a:rect l="l" t="t" r="r" b="b"/>
            <a:pathLst>
              <a:path w="8426286" h="14980064">
                <a:moveTo>
                  <a:pt x="0" y="0"/>
                </a:moveTo>
                <a:lnTo>
                  <a:pt x="8426286" y="0"/>
                </a:lnTo>
                <a:lnTo>
                  <a:pt x="8426286" y="14980064"/>
                </a:lnTo>
                <a:lnTo>
                  <a:pt x="0" y="14980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2057317" y="3600450"/>
            <a:ext cx="15201983" cy="3086100"/>
            <a:chOff x="0" y="0"/>
            <a:chExt cx="400381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03815" cy="812800"/>
            </a:xfrm>
            <a:custGeom>
              <a:avLst/>
              <a:gdLst/>
              <a:ahLst/>
              <a:cxnLst/>
              <a:rect l="l" t="t" r="r" b="b"/>
              <a:pathLst>
                <a:path w="4003815" h="812800">
                  <a:moveTo>
                    <a:pt x="0" y="0"/>
                  </a:moveTo>
                  <a:lnTo>
                    <a:pt x="4003815" y="0"/>
                  </a:lnTo>
                  <a:lnTo>
                    <a:pt x="40038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0381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57317" y="2084990"/>
            <a:ext cx="812960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PROJECT REVIEW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07173" y="4178409"/>
            <a:ext cx="1249596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1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Detect weapons from body-worn cameras for military and public safety applications.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indent="-285750">
              <a:lnSpc>
                <a:spcPts val="21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Real-time alerts, enhanced situational awareness and efficient post event analysis</a:t>
            </a:r>
            <a:r>
              <a:rPr lang="he-IL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.</a:t>
            </a:r>
          </a:p>
          <a:p>
            <a:pPr marL="285750" indent="-285750">
              <a:lnSpc>
                <a:spcPts val="21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he-IL" dirty="0">
              <a:solidFill>
                <a:srgbClr val="FFFFFF"/>
              </a:solidFill>
              <a:latin typeface="Lato"/>
              <a:ea typeface="Lato"/>
              <a:cs typeface="Lato"/>
            </a:endParaRPr>
          </a:p>
          <a:p>
            <a:pPr marL="285750" indent="-285750">
              <a:lnSpc>
                <a:spcPts val="21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For some images, we applied Bodycam distortions and a 'realism pass’.</a:t>
            </a:r>
            <a:endParaRPr lang="en-US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4940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380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81242"/>
              </p:ext>
            </p:extLst>
          </p:nvPr>
        </p:nvGraphicFramePr>
        <p:xfrm>
          <a:off x="1828800" y="3238500"/>
          <a:ext cx="15631372" cy="5737963"/>
        </p:xfrm>
        <a:graphic>
          <a:graphicData uri="http://schemas.openxmlformats.org/drawingml/2006/table">
            <a:tbl>
              <a:tblPr/>
              <a:tblGrid>
                <a:gridCol w="3907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2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3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7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79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Article name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About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Relevance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Link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7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Lato"/>
                        </a:rPr>
                        <a:t>“</a:t>
                      </a: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a High-Precision YOLO Surveillance System for Gun Detection to Prevent Mass Shootings”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YOLO based deep learning for real time firearm detection to enhance threat identification and security response.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bg1"/>
                          </a:solidFill>
                        </a:rPr>
                        <a:t>Provides dataset examples that are closely related to the data used in our project.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E5E0DF"/>
                          </a:solidFill>
                          <a:latin typeface="+mn-lt"/>
                          <a:ea typeface="Roboto Light" pitchFamily="34" charset="-122"/>
                          <a:cs typeface="Roboto Light" pitchFamily="34" charset="-120"/>
                          <a:hlinkClick r:id="rId4"/>
                        </a:rPr>
                        <a:t>https://www.mdpi.com/2673-2688/6/9/198</a:t>
                      </a:r>
                      <a:r>
                        <a:rPr lang="en-US" sz="1800" dirty="0">
                          <a:solidFill>
                            <a:srgbClr val="E5E0DF"/>
                          </a:solidFill>
                          <a:latin typeface="+mn-lt"/>
                          <a:ea typeface="Roboto Light" pitchFamily="34" charset="-122"/>
                          <a:cs typeface="Roboto Light" pitchFamily="34" charset="-120"/>
                        </a:rPr>
                        <a:t> 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56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“Systematic review on weapon detection in surveillance footage through deep learning”</a:t>
                      </a:r>
                    </a:p>
                    <a:p>
                      <a:pPr algn="ctr"/>
                      <a:endParaRPr lang="en-US" sz="18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"</a:t>
                      </a: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 review of deep learning methods for real-time weapons detection in security environments.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From this review, we identified which deep learning approaches are most suitable for our project and which are less effective.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800" dirty="0">
                          <a:latin typeface="+mj-lt"/>
                          <a:ea typeface="Roboto Light" panose="02000000000000000000" pitchFamily="2" charset="0"/>
                          <a:cs typeface="Roboto Light" panose="02000000000000000000" pitchFamily="2" charset="0"/>
                          <a:hlinkClick r:id="rId5"/>
                        </a:rPr>
                        <a:t>https://www.sciencedirect.com/science/article/abs/pii/S1574013723000795</a:t>
                      </a:r>
                      <a:r>
                        <a:rPr lang="en-US" sz="1800" dirty="0">
                          <a:latin typeface="+mj-lt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56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“Effective Strategies for Enhancing Real-Time Weapons Detection in Industry”</a:t>
                      </a:r>
                    </a:p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Enhancing real-time weapons detection with AI for improved accuracy and small object recognition.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Inspired by this paper for real-time image capture while maintaining quality and features.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+mn-lt"/>
                          <a:ea typeface="Roboto Light" panose="02000000000000000000" pitchFamily="2" charset="0"/>
                          <a:cs typeface="Roboto Light" panose="02000000000000000000" pitchFamily="2" charset="0"/>
                          <a:sym typeface="Lato"/>
                          <a:hlinkClick r:id="rId6"/>
                        </a:rPr>
                        <a:t>https://www.mdpi.com/2076-3417/14/18/8198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latin typeface="+mn-lt"/>
                          <a:ea typeface="Roboto Light" panose="02000000000000000000" pitchFamily="2" charset="0"/>
                          <a:cs typeface="Roboto Light" panose="02000000000000000000" pitchFamily="2" charset="0"/>
                          <a:sym typeface="Lato"/>
                        </a:rPr>
                        <a:t> </a:t>
                      </a:r>
                      <a:endParaRPr lang="en-US" sz="1800" dirty="0">
                        <a:latin typeface="+mn-lt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2057317" y="2084497"/>
            <a:ext cx="5894616" cy="67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PREVIOUS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427330" y="1118873"/>
            <a:ext cx="4210718" cy="67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00" y="2183844"/>
            <a:ext cx="113538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1" dirty="0">
                <a:solidFill>
                  <a:schemeClr val="bg1"/>
                </a:solidFill>
                <a:sym typeface="Lato"/>
              </a:rPr>
              <a:t>Augment existing dataset</a:t>
            </a:r>
            <a:r>
              <a:rPr lang="en-US" dirty="0">
                <a:solidFill>
                  <a:schemeClr val="bg1"/>
                </a:solidFill>
                <a:sym typeface="Lato"/>
              </a:rPr>
              <a:t>: introduce distortions to existing surveillance images with already labeled weapons.</a:t>
            </a: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161926" lvl="1"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sym typeface="Lato"/>
              </a:rPr>
              <a:t>Inpainting: </a:t>
            </a:r>
            <a:r>
              <a:rPr lang="en-US" dirty="0">
                <a:solidFill>
                  <a:schemeClr val="bg1"/>
                </a:solidFill>
                <a:sym typeface="Lato"/>
              </a:rPr>
              <a:t>use existing FPV footage and in-paint weapons into target locations.</a:t>
            </a: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323852" lvl="1" indent="-161926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 marL="161926" lvl="1"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chemeClr val="bg1"/>
              </a:solidFill>
              <a:sym typeface="Lato"/>
            </a:endParaRPr>
          </a:p>
        </p:txBody>
      </p:sp>
      <p:pic>
        <p:nvPicPr>
          <p:cNvPr id="12" name="תמונה 11" descr="תמונה שמכילה צילום מסך, קולאז’, אדם, בחוץ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69D6458-3BD3-10CB-94B4-DFD9EAE43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919" y="415507"/>
            <a:ext cx="5425411" cy="5425411"/>
          </a:xfrm>
          <a:prstGeom prst="rect">
            <a:avLst/>
          </a:prstGeom>
        </p:spPr>
      </p:pic>
      <p:pic>
        <p:nvPicPr>
          <p:cNvPr id="14" name="תמונה 13" descr="תמונה שמכילה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C050833-FCAC-75CD-58AB-7B6BE1475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290" y="6668511"/>
            <a:ext cx="15875809" cy="3185084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7334D89-4E8A-9CF0-6B9E-E56B0F333C8B}"/>
              </a:ext>
            </a:extLst>
          </p:cNvPr>
          <p:cNvSpPr txBox="1"/>
          <p:nvPr/>
        </p:nvSpPr>
        <p:spPr>
          <a:xfrm>
            <a:off x="1427330" y="2531356"/>
            <a:ext cx="97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Used</a:t>
            </a:r>
            <a:r>
              <a:rPr lang="en-US" dirty="0">
                <a:solidFill>
                  <a:schemeClr val="bg1"/>
                </a:solidFill>
              </a:rPr>
              <a:t>:  Used Fisheye effect, image distortion augmentation, with </a:t>
            </a:r>
            <a:r>
              <a:rPr lang="en-US" dirty="0" err="1">
                <a:solidFill>
                  <a:schemeClr val="bg1"/>
                </a:solidFill>
              </a:rPr>
              <a:t>Albumentations</a:t>
            </a:r>
            <a:r>
              <a:rPr lang="en-US" dirty="0">
                <a:solidFill>
                  <a:schemeClr val="bg1"/>
                </a:solidFill>
              </a:rPr>
              <a:t> + OpenCV. 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C4870363-6C59-B99E-0086-6FDC28A967AF}"/>
              </a:ext>
            </a:extLst>
          </p:cNvPr>
          <p:cNvSpPr txBox="1"/>
          <p:nvPr/>
        </p:nvSpPr>
        <p:spPr>
          <a:xfrm>
            <a:off x="1427330" y="5495024"/>
            <a:ext cx="6673516" cy="923330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Used</a:t>
            </a:r>
            <a:r>
              <a:rPr lang="en-US" dirty="0">
                <a:solidFill>
                  <a:schemeClr val="bg1"/>
                </a:solidFill>
              </a:rPr>
              <a:t>: used labeled hand/surgical base photos with inpainting and guidance masks, and applied fisheye distortions and sensor noise to emulate real-world bodycam footage.</a:t>
            </a:r>
            <a:endParaRPr lang="he-I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1752600" y="505162"/>
            <a:ext cx="8053409" cy="1066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99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DATASET</a:t>
            </a:r>
            <a:endParaRPr lang="en-US" sz="4800" b="1" dirty="0">
              <a:solidFill>
                <a:srgbClr val="FFFFFF"/>
              </a:solidFill>
              <a:latin typeface="TT Hoves Bold"/>
              <a:sym typeface="TT Hoves Bold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FB1A12A-2FD7-043A-7B19-444D98362A07}"/>
              </a:ext>
            </a:extLst>
          </p:cNvPr>
          <p:cNvSpPr txBox="1"/>
          <p:nvPr/>
        </p:nvSpPr>
        <p:spPr>
          <a:xfrm>
            <a:off x="1474381" y="5038652"/>
            <a:ext cx="9753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Unsuccessful </a:t>
            </a:r>
            <a:r>
              <a:rPr lang="en-US" b="1" dirty="0">
                <a:solidFill>
                  <a:schemeClr val="bg1"/>
                </a:solidFill>
                <a:sym typeface="Lato"/>
              </a:rPr>
              <a:t>Inpainting photos: </a:t>
            </a:r>
            <a:endParaRPr lang="he-IL" b="1" dirty="0">
              <a:solidFill>
                <a:schemeClr val="bg1"/>
              </a:solidFill>
            </a:endParaRPr>
          </a:p>
        </p:txBody>
      </p:sp>
      <p:pic>
        <p:nvPicPr>
          <p:cNvPr id="8" name="תמונה 7" descr="תמונה שמכילה בתוך מבנה, סרט מצויר, כח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D844CF1-5474-577F-CB27-3A00796F0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456981"/>
            <a:ext cx="4419600" cy="4419600"/>
          </a:xfrm>
          <a:prstGeom prst="rect">
            <a:avLst/>
          </a:prstGeom>
        </p:spPr>
      </p:pic>
      <p:pic>
        <p:nvPicPr>
          <p:cNvPr id="14" name="תמונה 13" descr="תמונה שמכילה אדם, לבוש, קיר, בתוך מב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6F9A265-53D6-1294-EAAA-8A431190B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5437931"/>
            <a:ext cx="4419600" cy="4419600"/>
          </a:xfrm>
          <a:prstGeom prst="rect">
            <a:avLst/>
          </a:prstGeom>
        </p:spPr>
      </p:pic>
      <p:pic>
        <p:nvPicPr>
          <p:cNvPr id="2" name="תמונה 1" descr="תמונה שמכילה צילום מסך, טקס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4A22A7E-D526-E571-4518-2B41D6746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1720587"/>
            <a:ext cx="11921927" cy="29804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F445C-E7FA-7151-3E81-F91ABA314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2143071-4895-57CB-2463-092D3D499AB5}"/>
              </a:ext>
            </a:extLst>
          </p:cNvPr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7D9C973-2017-1D47-C9BA-6D87DF410944}"/>
              </a:ext>
            </a:extLst>
          </p:cNvPr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7082711-10FF-9463-6179-3A11A83DC4A9}"/>
              </a:ext>
            </a:extLst>
          </p:cNvPr>
          <p:cNvSpPr txBox="1"/>
          <p:nvPr/>
        </p:nvSpPr>
        <p:spPr>
          <a:xfrm>
            <a:off x="2057400" y="876300"/>
            <a:ext cx="8053409" cy="1066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99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DATASET EDA</a:t>
            </a:r>
            <a:endParaRPr lang="en-US" sz="4800" b="1" dirty="0">
              <a:solidFill>
                <a:srgbClr val="FFFFFF"/>
              </a:solidFill>
              <a:latin typeface="TT Hoves Bold"/>
              <a:sym typeface="TT Hoves Bold"/>
            </a:endParaRPr>
          </a:p>
        </p:txBody>
      </p:sp>
      <p:pic>
        <p:nvPicPr>
          <p:cNvPr id="9" name="תמונה 8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5148547-8216-934A-0FBA-CC9B6CA6F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089837"/>
            <a:ext cx="83820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1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83D1C-E49A-5ECE-FE18-7C530073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56EACD-6556-04F8-CB7B-60CBB1921598}"/>
              </a:ext>
            </a:extLst>
          </p:cNvPr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7B78DA8-0E95-64AC-9262-5FFBF5B87F64}"/>
              </a:ext>
            </a:extLst>
          </p:cNvPr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BB3DBA9-C64D-4E1D-6FB3-20E7E83F5C60}"/>
              </a:ext>
            </a:extLst>
          </p:cNvPr>
          <p:cNvGrpSpPr/>
          <p:nvPr/>
        </p:nvGrpSpPr>
        <p:grpSpPr>
          <a:xfrm>
            <a:off x="7604193" y="1950697"/>
            <a:ext cx="1780575" cy="809836"/>
            <a:chOff x="-237553" y="-38100"/>
            <a:chExt cx="468957" cy="2132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7852330-7877-3BC4-2A07-CFA6BDC5DD87}"/>
                </a:ext>
              </a:extLst>
            </p:cNvPr>
            <p:cNvSpPr/>
            <p:nvPr/>
          </p:nvSpPr>
          <p:spPr>
            <a:xfrm>
              <a:off x="-237553" y="-19050"/>
              <a:ext cx="231404" cy="175190"/>
            </a:xfrm>
            <a:custGeom>
              <a:avLst/>
              <a:gdLst/>
              <a:ahLst/>
              <a:cxnLst/>
              <a:rect l="l" t="t" r="r" b="b"/>
              <a:pathLst>
                <a:path w="231404" h="175190">
                  <a:moveTo>
                    <a:pt x="0" y="0"/>
                  </a:moveTo>
                  <a:lnTo>
                    <a:pt x="231404" y="0"/>
                  </a:lnTo>
                  <a:lnTo>
                    <a:pt x="231404" y="175190"/>
                  </a:lnTo>
                  <a:lnTo>
                    <a:pt x="0" y="175190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CCD26C1-E6C3-9496-E8EB-255EEA352394}"/>
                </a:ext>
              </a:extLst>
            </p:cNvPr>
            <p:cNvSpPr txBox="1"/>
            <p:nvPr/>
          </p:nvSpPr>
          <p:spPr>
            <a:xfrm>
              <a:off x="0" y="-38100"/>
              <a:ext cx="231404" cy="213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ACB2EBD-6058-A8B1-3546-62E2A8A3B750}"/>
              </a:ext>
            </a:extLst>
          </p:cNvPr>
          <p:cNvSpPr txBox="1"/>
          <p:nvPr/>
        </p:nvSpPr>
        <p:spPr>
          <a:xfrm>
            <a:off x="2057317" y="2084990"/>
            <a:ext cx="5700432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BASELINE SOLUTION AND RESULTS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3DC5971-015E-0F2C-849B-9A5820FE361F}"/>
              </a:ext>
            </a:extLst>
          </p:cNvPr>
          <p:cNvSpPr txBox="1"/>
          <p:nvPr/>
        </p:nvSpPr>
        <p:spPr>
          <a:xfrm>
            <a:off x="7620000" y="2235030"/>
            <a:ext cx="878614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24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2B91880-C80A-F38A-C908-49868CA23621}"/>
              </a:ext>
            </a:extLst>
          </p:cNvPr>
          <p:cNvSpPr txBox="1"/>
          <p:nvPr/>
        </p:nvSpPr>
        <p:spPr>
          <a:xfrm>
            <a:off x="8763000" y="2193647"/>
            <a:ext cx="1963577" cy="323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Train metrics</a:t>
            </a:r>
          </a:p>
        </p:txBody>
      </p:sp>
      <p:pic>
        <p:nvPicPr>
          <p:cNvPr id="25" name="תמונה 24" descr="תמונה שמכילה טקסט, תרשים, קו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2AF1E6C-70A1-908B-990B-7A09D331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942885"/>
            <a:ext cx="10518250" cy="5259125"/>
          </a:xfrm>
          <a:prstGeom prst="rect">
            <a:avLst/>
          </a:prstGeom>
        </p:spPr>
      </p:pic>
      <p:sp>
        <p:nvSpPr>
          <p:cNvPr id="17" name="Freeform 13">
            <a:extLst>
              <a:ext uri="{FF2B5EF4-FFF2-40B4-BE49-F238E27FC236}">
                <a16:creationId xmlns:a16="http://schemas.microsoft.com/office/drawing/2014/main" id="{7C3F8609-8288-74C2-3A51-BBD5CF6AB5EC}"/>
              </a:ext>
            </a:extLst>
          </p:cNvPr>
          <p:cNvSpPr/>
          <p:nvPr/>
        </p:nvSpPr>
        <p:spPr>
          <a:xfrm>
            <a:off x="2057317" y="4107465"/>
            <a:ext cx="5225599" cy="7962818"/>
          </a:xfrm>
          <a:custGeom>
            <a:avLst/>
            <a:gdLst/>
            <a:ahLst/>
            <a:cxnLst/>
            <a:rect l="l" t="t" r="r" b="b"/>
            <a:pathLst>
              <a:path w="5225599" h="7962818">
                <a:moveTo>
                  <a:pt x="0" y="0"/>
                </a:moveTo>
                <a:lnTo>
                  <a:pt x="5225599" y="0"/>
                </a:lnTo>
                <a:lnTo>
                  <a:pt x="5225599" y="7962818"/>
                </a:lnTo>
                <a:lnTo>
                  <a:pt x="0" y="7962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401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5432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873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8815252" y="6830354"/>
            <a:ext cx="878614" cy="665175"/>
            <a:chOff x="0" y="0"/>
            <a:chExt cx="231404" cy="1751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1404" cy="175190"/>
            </a:xfrm>
            <a:custGeom>
              <a:avLst/>
              <a:gdLst/>
              <a:ahLst/>
              <a:cxnLst/>
              <a:rect l="l" t="t" r="r" b="b"/>
              <a:pathLst>
                <a:path w="231404" h="175190">
                  <a:moveTo>
                    <a:pt x="0" y="0"/>
                  </a:moveTo>
                  <a:lnTo>
                    <a:pt x="231404" y="0"/>
                  </a:lnTo>
                  <a:lnTo>
                    <a:pt x="231404" y="175190"/>
                  </a:lnTo>
                  <a:lnTo>
                    <a:pt x="0" y="175190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1404" cy="213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15252" y="693705"/>
            <a:ext cx="878614" cy="665175"/>
            <a:chOff x="0" y="0"/>
            <a:chExt cx="231404" cy="1751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1404" cy="175190"/>
            </a:xfrm>
            <a:custGeom>
              <a:avLst/>
              <a:gdLst/>
              <a:ahLst/>
              <a:cxnLst/>
              <a:rect l="l" t="t" r="r" b="b"/>
              <a:pathLst>
                <a:path w="231404" h="175190">
                  <a:moveTo>
                    <a:pt x="0" y="0"/>
                  </a:moveTo>
                  <a:lnTo>
                    <a:pt x="231404" y="0"/>
                  </a:lnTo>
                  <a:lnTo>
                    <a:pt x="231404" y="175190"/>
                  </a:lnTo>
                  <a:lnTo>
                    <a:pt x="0" y="175190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31404" cy="213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57317" y="4107465"/>
            <a:ext cx="5225599" cy="7962818"/>
          </a:xfrm>
          <a:custGeom>
            <a:avLst/>
            <a:gdLst/>
            <a:ahLst/>
            <a:cxnLst/>
            <a:rect l="l" t="t" r="r" b="b"/>
            <a:pathLst>
              <a:path w="5225599" h="7962818">
                <a:moveTo>
                  <a:pt x="0" y="0"/>
                </a:moveTo>
                <a:lnTo>
                  <a:pt x="5225599" y="0"/>
                </a:lnTo>
                <a:lnTo>
                  <a:pt x="5225599" y="7962818"/>
                </a:lnTo>
                <a:lnTo>
                  <a:pt x="0" y="7962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2057317" y="2084990"/>
            <a:ext cx="5700432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BASELINE SOLUTION AND RESULTS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4302" y="7004191"/>
            <a:ext cx="878614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24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10627" y="6800651"/>
            <a:ext cx="1532406" cy="104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Baseline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Model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Evaluation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34302" y="879475"/>
            <a:ext cx="878614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24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91577" y="791994"/>
            <a:ext cx="2547245" cy="323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Confusion Matrix</a:t>
            </a:r>
          </a:p>
        </p:txBody>
      </p:sp>
      <p:pic>
        <p:nvPicPr>
          <p:cNvPr id="27" name="תמונה 26" descr="תמונה שמכילה טקסט, צילום מסך, מלבן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1B85B85-874A-8447-5325-8BF629E8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761"/>
          <a:stretch>
            <a:fillRect/>
          </a:stretch>
        </p:blipFill>
        <p:spPr>
          <a:xfrm>
            <a:off x="10010627" y="1263396"/>
            <a:ext cx="7719456" cy="4682954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76676029-EE22-F592-5FEA-3681E4EBF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45788"/>
              </p:ext>
            </p:extLst>
          </p:nvPr>
        </p:nvGraphicFramePr>
        <p:xfrm>
          <a:off x="11543033" y="6684836"/>
          <a:ext cx="6187050" cy="2810171"/>
        </p:xfrm>
        <a:graphic>
          <a:graphicData uri="http://schemas.openxmlformats.org/drawingml/2006/table">
            <a:tbl>
              <a:tblPr/>
              <a:tblGrid>
                <a:gridCol w="3115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1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340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Lato Bold"/>
                        </a:rPr>
                        <a:t>Metric</a:t>
                      </a:r>
                      <a:endParaRPr lang="en-US" sz="18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Lato Bold"/>
                        </a:rPr>
                        <a:t>Value</a:t>
                      </a:r>
                      <a:endParaRPr lang="en-US" sz="18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69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mAP50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he-IL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0.532 (53.2%)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69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he-IL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0.692 (69.2%)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69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he-IL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0.508 (50.8%)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144680"/>
                  </a:ext>
                </a:extLst>
              </a:tr>
              <a:tr h="44169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Inference Speed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8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5.4ms per image (T4 GPU)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301821"/>
                  </a:ext>
                </a:extLst>
              </a:tr>
            </a:tbl>
          </a:graphicData>
        </a:graphic>
      </p:graphicFrame>
      <p:sp>
        <p:nvSpPr>
          <p:cNvPr id="17" name="TextBox 22">
            <a:extLst>
              <a:ext uri="{FF2B5EF4-FFF2-40B4-BE49-F238E27FC236}">
                <a16:creationId xmlns:a16="http://schemas.microsoft.com/office/drawing/2014/main" id="{2F6D177E-CABE-0A2B-699F-022B02F6580C}"/>
              </a:ext>
            </a:extLst>
          </p:cNvPr>
          <p:cNvSpPr txBox="1"/>
          <p:nvPr/>
        </p:nvSpPr>
        <p:spPr>
          <a:xfrm>
            <a:off x="11927255" y="1581385"/>
            <a:ext cx="3886200" cy="3196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44.7%                                       24.7%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b="1" dirty="0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30.6%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397" y="564940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0" y="0"/>
                </a:moveTo>
                <a:lnTo>
                  <a:pt x="665906" y="0"/>
                </a:lnTo>
                <a:lnTo>
                  <a:pt x="665906" y="279680"/>
                </a:lnTo>
                <a:lnTo>
                  <a:pt x="0" y="27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81397" y="9442380"/>
            <a:ext cx="665905" cy="279680"/>
          </a:xfrm>
          <a:custGeom>
            <a:avLst/>
            <a:gdLst/>
            <a:ahLst/>
            <a:cxnLst/>
            <a:rect l="l" t="t" r="r" b="b"/>
            <a:pathLst>
              <a:path w="665905" h="279680">
                <a:moveTo>
                  <a:pt x="665906" y="0"/>
                </a:moveTo>
                <a:lnTo>
                  <a:pt x="0" y="0"/>
                </a:lnTo>
                <a:lnTo>
                  <a:pt x="0" y="279680"/>
                </a:lnTo>
                <a:lnTo>
                  <a:pt x="665906" y="279680"/>
                </a:lnTo>
                <a:lnTo>
                  <a:pt x="6659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2057316" y="-1"/>
            <a:ext cx="16230683" cy="2655439"/>
            <a:chOff x="0" y="0"/>
            <a:chExt cx="4274748" cy="908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48" cy="908575"/>
            </a:xfrm>
            <a:custGeom>
              <a:avLst/>
              <a:gdLst/>
              <a:ahLst/>
              <a:cxnLst/>
              <a:rect l="l" t="t" r="r" b="b"/>
              <a:pathLst>
                <a:path w="4274748" h="908575">
                  <a:moveTo>
                    <a:pt x="0" y="0"/>
                  </a:moveTo>
                  <a:lnTo>
                    <a:pt x="4274748" y="0"/>
                  </a:lnTo>
                  <a:lnTo>
                    <a:pt x="4274748" y="908575"/>
                  </a:lnTo>
                  <a:lnTo>
                    <a:pt x="0" y="908575"/>
                  </a:lnTo>
                  <a:close/>
                </a:path>
              </a:pathLst>
            </a:custGeom>
            <a:solidFill>
              <a:srgbClr val="32343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48" cy="946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057316" y="481999"/>
            <a:ext cx="12389821" cy="3038931"/>
          </a:xfrm>
          <a:custGeom>
            <a:avLst/>
            <a:gdLst/>
            <a:ahLst/>
            <a:cxnLst/>
            <a:rect l="l" t="t" r="r" b="b"/>
            <a:pathLst>
              <a:path w="12373779" h="3038931">
                <a:moveTo>
                  <a:pt x="0" y="0"/>
                </a:moveTo>
                <a:lnTo>
                  <a:pt x="12373779" y="0"/>
                </a:lnTo>
                <a:lnTo>
                  <a:pt x="12373779" y="3038931"/>
                </a:lnTo>
                <a:lnTo>
                  <a:pt x="0" y="3038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 t="-149785" b="-176119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22" name="TextBox 22"/>
          <p:cNvSpPr txBox="1"/>
          <p:nvPr/>
        </p:nvSpPr>
        <p:spPr>
          <a:xfrm>
            <a:off x="2819400" y="1584513"/>
            <a:ext cx="4991434" cy="67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sz="4800" b="1" dirty="0">
                <a:solidFill>
                  <a:srgbClr val="FFFFFF"/>
                </a:solidFill>
                <a:latin typeface="TT Hoves Bold"/>
                <a:sym typeface="TT Hoves"/>
              </a:rPr>
              <a:t>PLAN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57316" y="3649930"/>
            <a:ext cx="1530024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sym typeface="Lato"/>
              </a:rPr>
              <a:t>Core Model: YOLOv8s (Small)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sym typeface="Lato"/>
              </a:rPr>
              <a:t>Hybrid Training Strategy: Combining real-world labeled hand-surgical frames with AI-Generated Synthetic Weapon Data (Diffusion-based inpainting).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endParaRPr lang="en-US" dirty="0">
              <a:solidFill>
                <a:schemeClr val="bg1"/>
              </a:solidFill>
              <a:sym typeface="Lato"/>
            </a:endParaRP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sym typeface="Lato"/>
              </a:rPr>
              <a:t>Evaluation Metrics: Optimization will focus on balancing Precision (minimizing false alarms) and mAP@.5:.95 (localization accuracy under distortion).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443A82-C924-C525-6182-98B69ED61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72566"/>
              </p:ext>
            </p:extLst>
          </p:nvPr>
        </p:nvGraphicFramePr>
        <p:xfrm>
          <a:off x="2057316" y="5125453"/>
          <a:ext cx="14706684" cy="4907270"/>
        </p:xfrm>
        <a:graphic>
          <a:graphicData uri="http://schemas.openxmlformats.org/drawingml/2006/table">
            <a:tbl>
              <a:tblPr/>
              <a:tblGrid>
                <a:gridCol w="3676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8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6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166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Task/Milestone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Description &amp; Technical Scope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Expected Outcome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Due Date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4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81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Phase 2: Synthetic Expansion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Integrating 500+ AI-generated weapon images with specialized prompt guidance.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Diverse dataset with varying lighting &amp; occlusions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Week 10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30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Phase 3: Hybrid Training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Fine-tuning the YOLOv8 model on the merged (Real + Synthetic) dataset.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Improvement in mAP50 (&gt;60%) and Recall.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Week 11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30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Phase 4: Optimization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Hyperparameter tuning (learning rate, mosaic augmentation) and model pruning.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A robust, deployment-ready weights file.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Week 12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30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Phase 5: Final Validation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Testing on unseen "wild" bodycam footage and error analysis.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Final performance report and video demos.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Week 13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042437"/>
                  </a:ext>
                </a:extLst>
              </a:tr>
              <a:tr h="71430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Final Preparation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Preparing the final presentation and technical documentation.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Comprehensive Project Submission.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Week 14</a:t>
                      </a:r>
                    </a:p>
                  </a:txBody>
                  <a:tcPr marL="19050" marR="19050" marT="12700" marB="1270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07649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552</Words>
  <Application>Microsoft Office PowerPoint</Application>
  <PresentationFormat>מותאם אישית</PresentationFormat>
  <Paragraphs>110</Paragraphs>
  <Slides>9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7" baseType="lpstr">
      <vt:lpstr>Lato Bold</vt:lpstr>
      <vt:lpstr>TT Hoves</vt:lpstr>
      <vt:lpstr>TT Hoves Bold</vt:lpstr>
      <vt:lpstr>Lato</vt:lpstr>
      <vt:lpstr>Calibri</vt:lpstr>
      <vt:lpstr>Arial</vt:lpstr>
      <vt:lpstr>Aptos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Monochrome Dynamic Military Presentation</dc:title>
  <cp:lastModifiedBy>חן גוליאן</cp:lastModifiedBy>
  <cp:revision>7</cp:revision>
  <dcterms:created xsi:type="dcterms:W3CDTF">2006-08-16T00:00:00Z</dcterms:created>
  <dcterms:modified xsi:type="dcterms:W3CDTF">2025-12-25T17:57:04Z</dcterms:modified>
  <dc:identifier>DAG8EICdQA4</dc:identifier>
</cp:coreProperties>
</file>